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1" r:id="rId4"/>
    <p:sldId id="262" r:id="rId5"/>
    <p:sldId id="263" r:id="rId6"/>
    <p:sldId id="264" r:id="rId7"/>
    <p:sldId id="265" r:id="rId8"/>
    <p:sldId id="268" r:id="rId9"/>
    <p:sldId id="266" r:id="rId10"/>
    <p:sldId id="267" r:id="rId11"/>
    <p:sldId id="269" r:id="rId12"/>
    <p:sldId id="260" r:id="rId13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25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7F8AAD-B096-4CC9-A4DD-092FAEA226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92F014-EBFD-41E8-AD41-E408FCD8C25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38C0F4B7-F975-40B7-9331-933F4C5E8271}" type="datetimeFigureOut">
              <a:rPr lang="en-US"/>
              <a:pPr>
                <a:defRPr/>
              </a:pPr>
              <a:t>12/8/2018</a:t>
            </a:fld>
            <a:endParaRPr lang="en-US" dirty="0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E7155A8-72F8-43E0-BF48-C0470835C14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A67FA433-77A9-4F4F-99D0-0FBE4E9527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7ABCC3-EB6F-4BD0-902F-76F0F0EF580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FABF98-2EC1-4F3B-A635-06389914D6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F3FF009B-8C72-48C2-8846-8F5BD493094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629D00-EFB6-49AE-BF61-14D332816D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569075"/>
            <a:ext cx="2133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3ED1EEC6-5722-4B6E-BF98-3E5C37894964}" type="datetime1">
              <a:rPr lang="en-US"/>
              <a:pPr>
                <a:defRPr/>
              </a:pPr>
              <a:t>12/8/2018</a:t>
            </a:fld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E5DA754-F658-44BB-8AC8-B3B54505D1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23549B46-D5EF-4C60-A75B-07E49221B96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52134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47130E-EF26-43DC-802E-062759E49D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569075"/>
            <a:ext cx="2133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95574D24-B777-4398-BF2F-F25B7958D5CE}" type="datetime1">
              <a:rPr lang="en-US"/>
              <a:pPr>
                <a:defRPr/>
              </a:pPr>
              <a:t>12/8/2018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D47B58-926E-459C-8648-13154B54C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553200"/>
            <a:ext cx="2895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E46126-1806-4A34-8E57-8E2C88A7C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40377F0-B8C7-4C90-9511-8C474E6F56B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86442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C1048-BA7B-4561-84F5-08733DF996D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569075"/>
            <a:ext cx="2133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9B26B072-9511-424F-8C96-8DF6F77C8ED4}" type="datetime1">
              <a:rPr lang="en-US"/>
              <a:pPr>
                <a:defRPr/>
              </a:pPr>
              <a:t>12/8/2018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19972-C347-402F-B9B0-DCAE272CF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553200"/>
            <a:ext cx="2895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9FC2A6-3D3A-4F25-BC7E-C64E0DAF9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7AE6169-B45D-449A-906C-6CD6C31DB62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80513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8991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447800"/>
            <a:ext cx="8686800" cy="4678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D23A5-2D82-4BDE-9837-22936C0D6B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569075"/>
            <a:ext cx="2133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64B37695-43C0-45B0-BBBF-3768741207FD}" type="datetime1">
              <a:rPr lang="en-US"/>
              <a:pPr>
                <a:defRPr/>
              </a:pPr>
              <a:t>12/8/2018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A8998A-12BB-4630-9BB2-F8873A575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553200"/>
            <a:ext cx="2895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8120EA-B444-49F4-AAE6-AE63F203E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9A7731C-A070-423C-ACC9-5623FDE1FBD4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87549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D0AED-9711-4EFC-9B1C-F11267B105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569075"/>
            <a:ext cx="2133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ABFF2D43-3D9E-41CA-A7AF-4101A70B11F3}" type="datetime1">
              <a:rPr lang="en-US"/>
              <a:pPr>
                <a:defRPr/>
              </a:pPr>
              <a:t>12/8/2018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ACABB1-5396-4D87-86CC-4CB73C5C1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553200"/>
            <a:ext cx="2895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70261-69CF-4C77-8783-FD57770CA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B64BFCB-EB67-4275-8B68-F83C4478CE2A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19978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3B3379-6719-4C41-B52A-7904901282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569075"/>
            <a:ext cx="2133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4C314514-1D01-4C34-8819-A12C1C995EF6}" type="datetime1">
              <a:rPr lang="en-US"/>
              <a:pPr>
                <a:defRPr/>
              </a:pPr>
              <a:t>12/8/2018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E5771E-E701-4ADF-9AA8-55943A0B9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553200"/>
            <a:ext cx="2895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59FAEE-88AC-406B-AE62-E8A9F9EF5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7536990-E9A5-4F5A-8632-02F54EF45A4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95528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AA41FA-19B9-42B1-AB1B-2AB5EA3995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569075"/>
            <a:ext cx="2133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63CB4D22-BC1E-4611-A459-10430B3F7967}" type="datetime1">
              <a:rPr lang="en-US"/>
              <a:pPr>
                <a:defRPr/>
              </a:pPr>
              <a:t>12/8/2018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5CA9C1-3EEE-4D99-B6B1-127430EEA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553200"/>
            <a:ext cx="2895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853119-3CD4-4AAB-9088-44DAFF5CF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55CE151-3D08-4340-956C-9B92F02794F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57413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B279ED-5D6F-4C98-9A70-AC012BCC6B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569075"/>
            <a:ext cx="2133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80A0B671-54C1-40D8-B466-3EF4D60891A1}" type="datetime1">
              <a:rPr lang="en-US"/>
              <a:pPr>
                <a:defRPr/>
              </a:pPr>
              <a:t>12/8/2018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F738F5-8F10-41E5-A31C-B2C5E40F0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553200"/>
            <a:ext cx="2895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D45B89-A3C0-4291-B7CB-894DA32A3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0A053BF-02FF-4EDB-A0CA-FB92E1E7ECFD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28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040646-6111-4A22-9BA0-C7B4ADEB3A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569075"/>
            <a:ext cx="2133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C331D9EA-0D98-4EF6-9059-F2C3D8AF8C08}" type="datetime1">
              <a:rPr lang="en-US"/>
              <a:pPr>
                <a:defRPr/>
              </a:pPr>
              <a:t>12/8/2018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B153F5-F277-4C38-8760-215A43A03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553200"/>
            <a:ext cx="2895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AD047-E7D3-43B5-87C5-47F853801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BC05750-42C0-483C-850C-ADAF30639BF6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09505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C496C4-3B59-45BB-8752-C3ED9176AC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569075"/>
            <a:ext cx="2133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44AB1851-ECE0-41DA-BF83-DAED3E0B30F3}" type="datetime1">
              <a:rPr lang="en-US"/>
              <a:pPr>
                <a:defRPr/>
              </a:pPr>
              <a:t>12/8/2018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675093-C59D-4D6D-B6F6-4F43DDB74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553200"/>
            <a:ext cx="2895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62B6AA-BDBC-41BA-9BFA-6D3CFFAA9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A6EF5E3-EB0A-475A-BF2B-6F1FC46F213F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19202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BF8565-7F92-4CA6-87EE-4921A5D2CA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569075"/>
            <a:ext cx="2133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fld id="{44356689-0892-44A8-888A-987F3687C807}" type="datetime1">
              <a:rPr lang="en-US"/>
              <a:pPr>
                <a:defRPr/>
              </a:pPr>
              <a:t>12/8/2018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50BA54-A84D-4E02-B45E-3766C0599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553200"/>
            <a:ext cx="2895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6CAB64-4C1B-49BA-98DF-738C54EA3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2874A77-61AA-428D-B2D6-C90063566C47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56813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15BF7D73-5332-4ACE-BD3C-CAF686D9A61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0" y="33338"/>
            <a:ext cx="91440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32404A4E-6B8E-4D1D-8D44-B296F0CA40F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152400" y="1219200"/>
            <a:ext cx="88392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910155-EE0A-4E7C-B06E-F214BA861B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10400" y="6569075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9B88EF91-C105-4E61-8A02-442F8764A3A9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9" name="TextBox 6">
            <a:extLst>
              <a:ext uri="{FF2B5EF4-FFF2-40B4-BE49-F238E27FC236}">
                <a16:creationId xmlns:a16="http://schemas.microsoft.com/office/drawing/2014/main" id="{4CDB9772-7BBE-4437-ADCC-98B1BB6D16E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810000" y="6624638"/>
            <a:ext cx="2238375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defRPr/>
            </a:pPr>
            <a:r>
              <a:rPr lang="en-US" altLang="en-US" sz="1100" dirty="0">
                <a:cs typeface="Arial" charset="0"/>
              </a:rPr>
              <a:t>CS410 Course Project Presentation</a:t>
            </a:r>
          </a:p>
        </p:txBody>
      </p:sp>
      <p:pic>
        <p:nvPicPr>
          <p:cNvPr id="1030" name="Picture 3">
            <a:extLst>
              <a:ext uri="{FF2B5EF4-FFF2-40B4-BE49-F238E27FC236}">
                <a16:creationId xmlns:a16="http://schemas.microsoft.com/office/drawing/2014/main" id="{D315666B-5A5C-45E5-906E-ECBE2C44520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6472238"/>
            <a:ext cx="2362200" cy="368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hyperlink" Target="https://github.com/pgng2/isearch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hyperlink" Target="https://github.com/pgng2/isearch.git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>
            <a:extLst>
              <a:ext uri="{FF2B5EF4-FFF2-40B4-BE49-F238E27FC236}">
                <a16:creationId xmlns:a16="http://schemas.microsoft.com/office/drawing/2014/main" id="{F75AF3A7-53F0-4143-8070-8F2F18AFEF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rgbClr val="C00000"/>
                </a:solidFill>
              </a:rPr>
              <a:t>ISearch - Instant Search</a:t>
            </a:r>
          </a:p>
        </p:txBody>
      </p:sp>
      <p:sp>
        <p:nvSpPr>
          <p:cNvPr id="14339" name="Subtitle 2">
            <a:extLst>
              <a:ext uri="{FF2B5EF4-FFF2-40B4-BE49-F238E27FC236}">
                <a16:creationId xmlns:a16="http://schemas.microsoft.com/office/drawing/2014/main" id="{BD58DE00-E612-40AC-ABED-B072FEC283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</a:rPr>
              <a:t>CS410 Project</a:t>
            </a:r>
          </a:p>
          <a:p>
            <a:pPr eaLnBrk="1" hangingPunct="1"/>
            <a:r>
              <a:rPr lang="en-US" altLang="en-US" dirty="0">
                <a:solidFill>
                  <a:schemeClr val="tx1"/>
                </a:solidFill>
              </a:rPr>
              <a:t>Fall 2018</a:t>
            </a:r>
          </a:p>
          <a:p>
            <a:pPr eaLnBrk="1" hangingPunct="1"/>
            <a:r>
              <a:rPr lang="en-US" altLang="en-US" dirty="0">
                <a:solidFill>
                  <a:schemeClr val="tx1"/>
                </a:solidFill>
              </a:rPr>
              <a:t>By Ping Wing Gary Ng</a:t>
            </a:r>
          </a:p>
        </p:txBody>
      </p:sp>
      <p:sp>
        <p:nvSpPr>
          <p:cNvPr id="14340" name="Slide Number Placeholder 3">
            <a:extLst>
              <a:ext uri="{FF2B5EF4-FFF2-40B4-BE49-F238E27FC236}">
                <a16:creationId xmlns:a16="http://schemas.microsoft.com/office/drawing/2014/main" id="{B6DD0E79-6F58-4C7B-8598-E7C57A77E9E9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B7AAF69-FDF9-49FA-BE6D-F4FC8EF5F632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</a:t>
            </a:fld>
            <a:endParaRPr lang="en-US" altLang="en-US" sz="1200" dirty="0">
              <a:solidFill>
                <a:srgbClr val="898989"/>
              </a:solidFill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E0C0D1B-3D86-4CE4-B067-5C79E4F1C9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32"/>
    </mc:Choice>
    <mc:Fallback>
      <p:transition spd="slow" advTm="212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>
            <a:extLst>
              <a:ext uri="{FF2B5EF4-FFF2-40B4-BE49-F238E27FC236}">
                <a16:creationId xmlns:a16="http://schemas.microsoft.com/office/drawing/2014/main" id="{1762A26F-19A6-4BB4-9E29-1F99A30EB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Examples</a:t>
            </a:r>
          </a:p>
        </p:txBody>
      </p:sp>
      <p:sp>
        <p:nvSpPr>
          <p:cNvPr id="23555" name="Content Placeholder 2">
            <a:extLst>
              <a:ext uri="{FF2B5EF4-FFF2-40B4-BE49-F238E27FC236}">
                <a16:creationId xmlns:a16="http://schemas.microsoft.com/office/drawing/2014/main" id="{A4424547-CADD-4C45-B02A-C130F33701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altLang="en-US" sz="2000" dirty="0"/>
              <a:t>This example index a different set of text files which are the transcripts of CS410 week 7 – week 12 lectures. I know there’s a concept named something like para… but I don’t remember its spelling and which week it was talked about…</a:t>
            </a:r>
          </a:p>
        </p:txBody>
      </p:sp>
      <p:sp>
        <p:nvSpPr>
          <p:cNvPr id="23556" name="Slide Number Placeholder 3">
            <a:extLst>
              <a:ext uri="{FF2B5EF4-FFF2-40B4-BE49-F238E27FC236}">
                <a16:creationId xmlns:a16="http://schemas.microsoft.com/office/drawing/2014/main" id="{9536B18F-4ED4-4A91-ADA3-62E1EC70FD6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62682159-9128-42C2-B290-7AC08FEE0C16}" type="slidenum">
              <a:rPr lang="en-US" altLang="en-US">
                <a:solidFill>
                  <a:srgbClr val="898989"/>
                </a:solidFill>
              </a:rPr>
              <a:pPr/>
              <a:t>10</a:t>
            </a:fld>
            <a:endParaRPr lang="en-US" altLang="en-US" dirty="0">
              <a:solidFill>
                <a:srgbClr val="898989"/>
              </a:solidFill>
            </a:endParaRPr>
          </a:p>
        </p:txBody>
      </p:sp>
      <p:pic>
        <p:nvPicPr>
          <p:cNvPr id="23557" name="Picture 5">
            <a:extLst>
              <a:ext uri="{FF2B5EF4-FFF2-40B4-BE49-F238E27FC236}">
                <a16:creationId xmlns:a16="http://schemas.microsoft.com/office/drawing/2014/main" id="{B059FFDB-8E83-40A8-88D2-95158D007F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325" y="2435225"/>
            <a:ext cx="7000875" cy="413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7D5D105-2D8C-4B8B-87A4-51BE5A13AA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913"/>
    </mc:Choice>
    <mc:Fallback>
      <p:transition spd="slow" advTm="579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>
            <a:extLst>
              <a:ext uri="{FF2B5EF4-FFF2-40B4-BE49-F238E27FC236}">
                <a16:creationId xmlns:a16="http://schemas.microsoft.com/office/drawing/2014/main" id="{65B07433-95ED-4669-99CB-BCC68DAA5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Examples</a:t>
            </a:r>
          </a:p>
        </p:txBody>
      </p:sp>
      <p:sp>
        <p:nvSpPr>
          <p:cNvPr id="24579" name="Content Placeholder 2">
            <a:extLst>
              <a:ext uri="{FF2B5EF4-FFF2-40B4-BE49-F238E27FC236}">
                <a16:creationId xmlns:a16="http://schemas.microsoft.com/office/drawing/2014/main" id="{3CA95A56-54FB-40FC-82E9-95ADE5A2F0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altLang="en-US" sz="2400" dirty="0"/>
              <a:t>Right, “Paradigmatic” was the term I was looking for, now if I hit ENTER key I can find out which week’s lecture talks about that…</a:t>
            </a:r>
          </a:p>
        </p:txBody>
      </p:sp>
      <p:sp>
        <p:nvSpPr>
          <p:cNvPr id="24580" name="Slide Number Placeholder 3">
            <a:extLst>
              <a:ext uri="{FF2B5EF4-FFF2-40B4-BE49-F238E27FC236}">
                <a16:creationId xmlns:a16="http://schemas.microsoft.com/office/drawing/2014/main" id="{6199A016-A156-48F8-8939-C5F2A5723B6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EF4D319C-2847-46AB-869B-3DB24DE7D997}" type="slidenum">
              <a:rPr lang="en-US" altLang="en-US">
                <a:solidFill>
                  <a:srgbClr val="898989"/>
                </a:solidFill>
              </a:rPr>
              <a:pPr/>
              <a:t>11</a:t>
            </a:fld>
            <a:endParaRPr lang="en-US" altLang="en-US" dirty="0">
              <a:solidFill>
                <a:srgbClr val="898989"/>
              </a:solidFill>
            </a:endParaRPr>
          </a:p>
        </p:txBody>
      </p:sp>
      <p:pic>
        <p:nvPicPr>
          <p:cNvPr id="24581" name="Picture 5">
            <a:extLst>
              <a:ext uri="{FF2B5EF4-FFF2-40B4-BE49-F238E27FC236}">
                <a16:creationId xmlns:a16="http://schemas.microsoft.com/office/drawing/2014/main" id="{475E612E-B13D-4006-9428-F00373C746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363" y="2286000"/>
            <a:ext cx="7000875" cy="413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60992FA-4466-4B31-A97B-961E093F09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067"/>
    </mc:Choice>
    <mc:Fallback>
      <p:transition spd="slow" advTm="360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>
            <a:extLst>
              <a:ext uri="{FF2B5EF4-FFF2-40B4-BE49-F238E27FC236}">
                <a16:creationId xmlns:a16="http://schemas.microsoft.com/office/drawing/2014/main" id="{13922A3E-10BF-480E-A6F7-418260CD2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Additional Information</a:t>
            </a:r>
          </a:p>
        </p:txBody>
      </p:sp>
      <p:sp>
        <p:nvSpPr>
          <p:cNvPr id="25603" name="Content Placeholder 2">
            <a:extLst>
              <a:ext uri="{FF2B5EF4-FFF2-40B4-BE49-F238E27FC236}">
                <a16:creationId xmlns:a16="http://schemas.microsoft.com/office/drawing/2014/main" id="{3BFC79A0-8128-4DE1-94AD-9531196C5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The software has been uploaded to GitHub and can be cloned from:</a:t>
            </a:r>
          </a:p>
          <a:p>
            <a:pPr lvl="1"/>
            <a:r>
              <a:rPr lang="en-US" altLang="en-US" dirty="0">
                <a:hlinkClick r:id="rId4"/>
              </a:rPr>
              <a:t>https://GitHub.com/pgng2/isearch</a:t>
            </a:r>
            <a:endParaRPr lang="en-US" altLang="en-US" dirty="0"/>
          </a:p>
          <a:p>
            <a:r>
              <a:rPr lang="en-US" altLang="en-US" dirty="0"/>
              <a:t>Documentation of the software can be found in the project’s README.md file</a:t>
            </a:r>
          </a:p>
        </p:txBody>
      </p:sp>
      <p:sp>
        <p:nvSpPr>
          <p:cNvPr id="25604" name="Slide Number Placeholder 3">
            <a:extLst>
              <a:ext uri="{FF2B5EF4-FFF2-40B4-BE49-F238E27FC236}">
                <a16:creationId xmlns:a16="http://schemas.microsoft.com/office/drawing/2014/main" id="{173EEFD9-66C8-47E7-B769-040FAFDBE26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CBC0CB3F-46DC-46A7-B823-7D746D31D57D}" type="slidenum">
              <a:rPr lang="en-US" altLang="en-US">
                <a:solidFill>
                  <a:srgbClr val="898989"/>
                </a:solidFill>
              </a:rPr>
              <a:pPr/>
              <a:t>12</a:t>
            </a:fld>
            <a:endParaRPr lang="en-US" altLang="en-US" dirty="0">
              <a:solidFill>
                <a:srgbClr val="898989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963FC20-3794-490E-B2ED-61A04B4BF2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550"/>
    </mc:Choice>
    <mc:Fallback>
      <p:transition spd="slow" advTm="265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49CAC404-DC48-42BB-912D-12651F61E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Presentation Outline</a:t>
            </a:r>
          </a:p>
        </p:txBody>
      </p:sp>
      <p:sp>
        <p:nvSpPr>
          <p:cNvPr id="14339" name="Content Placeholder 2">
            <a:extLst>
              <a:ext uri="{FF2B5EF4-FFF2-40B4-BE49-F238E27FC236}">
                <a16:creationId xmlns:a16="http://schemas.microsoft.com/office/drawing/2014/main" id="{CB02C27B-005E-44A6-BF13-2C40B6F20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/>
              <a:t>Project Overview</a:t>
            </a:r>
          </a:p>
          <a:p>
            <a:pPr eaLnBrk="1" hangingPunct="1">
              <a:defRPr/>
            </a:pPr>
            <a:r>
              <a:rPr lang="en-US" altLang="en-US" dirty="0"/>
              <a:t>Installing the software</a:t>
            </a:r>
          </a:p>
          <a:p>
            <a:pPr eaLnBrk="1" hangingPunct="1">
              <a:defRPr/>
            </a:pPr>
            <a:r>
              <a:rPr lang="en-US" altLang="en-US" dirty="0"/>
              <a:t>Using the software</a:t>
            </a:r>
          </a:p>
          <a:p>
            <a:pPr eaLnBrk="1" hangingPunct="1">
              <a:defRPr/>
            </a:pPr>
            <a:r>
              <a:rPr lang="en-US" altLang="en-US" dirty="0"/>
              <a:t>Examples</a:t>
            </a:r>
          </a:p>
          <a:p>
            <a:pPr eaLnBrk="1" hangingPunct="1">
              <a:defRPr/>
            </a:pPr>
            <a:r>
              <a:rPr lang="en-US" altLang="en-US" dirty="0"/>
              <a:t>Additional information</a:t>
            </a:r>
          </a:p>
          <a:p>
            <a:pPr marL="0" indent="0" eaLnBrk="1" hangingPunct="1">
              <a:buFont typeface="Arial" panose="020B0604020202020204" pitchFamily="34" charset="0"/>
              <a:buNone/>
              <a:defRPr/>
            </a:pPr>
            <a:endParaRPr lang="en-US" altLang="en-US" dirty="0"/>
          </a:p>
        </p:txBody>
      </p:sp>
      <p:sp>
        <p:nvSpPr>
          <p:cNvPr id="15364" name="Slide Number Placeholder 3">
            <a:extLst>
              <a:ext uri="{FF2B5EF4-FFF2-40B4-BE49-F238E27FC236}">
                <a16:creationId xmlns:a16="http://schemas.microsoft.com/office/drawing/2014/main" id="{B78C5023-DC24-460D-93DB-290D1083BF0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0E25C5C-BB04-40D4-8660-D2EFCF34D161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en-US" sz="1200" dirty="0">
              <a:solidFill>
                <a:srgbClr val="898989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AEDACD3-4B72-4F7C-9B5B-25FBC4984A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694"/>
    </mc:Choice>
    <mc:Fallback>
      <p:transition spd="slow" advTm="206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>
            <a:extLst>
              <a:ext uri="{FF2B5EF4-FFF2-40B4-BE49-F238E27FC236}">
                <a16:creationId xmlns:a16="http://schemas.microsoft.com/office/drawing/2014/main" id="{2C81A5E9-B9CD-46B7-A37E-660927850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Project Overview</a:t>
            </a:r>
          </a:p>
        </p:txBody>
      </p:sp>
      <p:sp>
        <p:nvSpPr>
          <p:cNvPr id="16387" name="Content Placeholder 2">
            <a:extLst>
              <a:ext uri="{FF2B5EF4-FFF2-40B4-BE49-F238E27FC236}">
                <a16:creationId xmlns:a16="http://schemas.microsoft.com/office/drawing/2014/main" id="{87734013-0DDD-4DC5-8CAB-9B6BAF14A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altLang="en-US" dirty="0"/>
              <a:t>"ISearch" is a search-as-you-type curses-based search tool implemented in Python (version 3).</a:t>
            </a:r>
          </a:p>
          <a:p>
            <a:pPr>
              <a:buFontTx/>
              <a:buChar char="-"/>
            </a:pPr>
            <a:r>
              <a:rPr lang="en-US" altLang="en-US" dirty="0"/>
              <a:t>Accelerate search process with auto-complete suggestions based on files’ content.</a:t>
            </a:r>
          </a:p>
          <a:p>
            <a:pPr>
              <a:buFontTx/>
              <a:buChar char="-"/>
            </a:pPr>
            <a:r>
              <a:rPr lang="en-US" altLang="en-US" dirty="0"/>
              <a:t>Handles plain text files or PDFs (if file converter is available)</a:t>
            </a:r>
          </a:p>
        </p:txBody>
      </p:sp>
      <p:sp>
        <p:nvSpPr>
          <p:cNvPr id="16388" name="Slide Number Placeholder 3">
            <a:extLst>
              <a:ext uri="{FF2B5EF4-FFF2-40B4-BE49-F238E27FC236}">
                <a16:creationId xmlns:a16="http://schemas.microsoft.com/office/drawing/2014/main" id="{A59A781A-A720-4B8B-BCA3-88FA4D6B509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0D264490-2EC3-4EE6-9CCE-B86114518008}" type="slidenum">
              <a:rPr lang="en-US" altLang="en-US">
                <a:solidFill>
                  <a:srgbClr val="898989"/>
                </a:solidFill>
              </a:rPr>
              <a:pPr/>
              <a:t>3</a:t>
            </a:fld>
            <a:endParaRPr lang="en-US" altLang="en-US" dirty="0">
              <a:solidFill>
                <a:srgbClr val="898989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F7FC0BB-0C5B-47BC-9F34-5597A9C1CA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398"/>
    </mc:Choice>
    <mc:Fallback>
      <p:transition spd="slow" advTm="593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>
            <a:extLst>
              <a:ext uri="{FF2B5EF4-FFF2-40B4-BE49-F238E27FC236}">
                <a16:creationId xmlns:a16="http://schemas.microsoft.com/office/drawing/2014/main" id="{E8FA4ABD-1CAA-44A6-AFB8-D873B0624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Software installation</a:t>
            </a:r>
          </a:p>
        </p:txBody>
      </p:sp>
      <p:sp>
        <p:nvSpPr>
          <p:cNvPr id="17411" name="Content Placeholder 2">
            <a:extLst>
              <a:ext uri="{FF2B5EF4-FFF2-40B4-BE49-F238E27FC236}">
                <a16:creationId xmlns:a16="http://schemas.microsoft.com/office/drawing/2014/main" id="{E35B6872-0E1A-4BDD-B2F3-5202E15C63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Needs Python version 3 installed</a:t>
            </a:r>
          </a:p>
          <a:p>
            <a:pPr lvl="1"/>
            <a:r>
              <a:rPr lang="en-US" altLang="en-US" dirty="0"/>
              <a:t>Python 3.4 is used during development and testing</a:t>
            </a:r>
          </a:p>
          <a:p>
            <a:r>
              <a:rPr lang="en-US" altLang="en-US" dirty="0"/>
              <a:t>pip --install --user metapy autocomplete</a:t>
            </a:r>
          </a:p>
          <a:p>
            <a:r>
              <a:rPr lang="en-US" altLang="en-US" dirty="0"/>
              <a:t>git clone </a:t>
            </a:r>
            <a:r>
              <a:rPr lang="en-US" altLang="en-US" dirty="0">
                <a:hlinkClick r:id="rId4"/>
              </a:rPr>
              <a:t>https://GitHub.com/pgng2/isearch.git</a:t>
            </a:r>
            <a:endParaRPr lang="en-US" altLang="en-US" dirty="0"/>
          </a:p>
        </p:txBody>
      </p:sp>
      <p:sp>
        <p:nvSpPr>
          <p:cNvPr id="17412" name="Slide Number Placeholder 3">
            <a:extLst>
              <a:ext uri="{FF2B5EF4-FFF2-40B4-BE49-F238E27FC236}">
                <a16:creationId xmlns:a16="http://schemas.microsoft.com/office/drawing/2014/main" id="{11145A58-39B7-4F13-B8CB-D8312142F9E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5F3B3CED-8BDD-41F1-BE1C-57DABA7F7D58}" type="slidenum">
              <a:rPr lang="en-US" altLang="en-US">
                <a:solidFill>
                  <a:srgbClr val="898989"/>
                </a:solidFill>
              </a:rPr>
              <a:pPr/>
              <a:t>4</a:t>
            </a:fld>
            <a:endParaRPr lang="en-US" altLang="en-US" dirty="0">
              <a:solidFill>
                <a:srgbClr val="898989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F921B29-3B95-4CCD-9BC5-A2AECB4C9C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87"/>
    </mc:Choice>
    <mc:Fallback>
      <p:transition spd="slow" advTm="447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>
            <a:extLst>
              <a:ext uri="{FF2B5EF4-FFF2-40B4-BE49-F238E27FC236}">
                <a16:creationId xmlns:a16="http://schemas.microsoft.com/office/drawing/2014/main" id="{08DAC083-50C2-4C23-8DE3-96A043D9D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Using the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0D288-A090-4476-B043-5936A7918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2800" dirty="0"/>
              <a:t>After cloning from GitHub…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2800" dirty="0"/>
              <a:t>	$ cd isearch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2800" dirty="0"/>
              <a:t>Start the program using the included 11 text files as text file source: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2800" dirty="0"/>
              <a:t>	$ python3 isearch.py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2800" dirty="0"/>
              <a:t>Alternatively, specify a directory for other text files: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2800" dirty="0"/>
              <a:t>	$ python3 isearch.py reload ~/other_text_files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en-US" sz="2800" dirty="0"/>
              <a:t>The keyword “reload” forces index rebuild and relearning of autocomplete predictive model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18436" name="Slide Number Placeholder 3">
            <a:extLst>
              <a:ext uri="{FF2B5EF4-FFF2-40B4-BE49-F238E27FC236}">
                <a16:creationId xmlns:a16="http://schemas.microsoft.com/office/drawing/2014/main" id="{56E09B1A-4C87-4CF6-AC5D-2D1328889F3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09CAB2FA-8C1B-4368-8B23-58927C93CF19}" type="slidenum">
              <a:rPr lang="en-US" altLang="en-US">
                <a:solidFill>
                  <a:srgbClr val="898989"/>
                </a:solidFill>
              </a:rPr>
              <a:pPr/>
              <a:t>5</a:t>
            </a:fld>
            <a:endParaRPr lang="en-US" altLang="en-US" dirty="0">
              <a:solidFill>
                <a:srgbClr val="898989"/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505AAB8-D140-4FAB-A0F0-F5C4A80AAF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078"/>
    </mc:Choice>
    <mc:Fallback>
      <p:transition spd="slow" advTm="640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>
            <a:extLst>
              <a:ext uri="{FF2B5EF4-FFF2-40B4-BE49-F238E27FC236}">
                <a16:creationId xmlns:a16="http://schemas.microsoft.com/office/drawing/2014/main" id="{3734730D-6CEB-485F-BD88-79DE22223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Using the software</a:t>
            </a:r>
          </a:p>
        </p:txBody>
      </p:sp>
      <p:sp>
        <p:nvSpPr>
          <p:cNvPr id="19459" name="Content Placeholder 2">
            <a:extLst>
              <a:ext uri="{FF2B5EF4-FFF2-40B4-BE49-F238E27FC236}">
                <a16:creationId xmlns:a16="http://schemas.microsoft.com/office/drawing/2014/main" id="{5A5A0336-3F6E-4B39-A83A-98F7A63ACB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altLang="en-US" sz="2400" dirty="0"/>
              <a:t>After files are index and autocomplete model trained, you’ll see following screen:</a:t>
            </a:r>
          </a:p>
        </p:txBody>
      </p:sp>
      <p:sp>
        <p:nvSpPr>
          <p:cNvPr id="19460" name="Slide Number Placeholder 3">
            <a:extLst>
              <a:ext uri="{FF2B5EF4-FFF2-40B4-BE49-F238E27FC236}">
                <a16:creationId xmlns:a16="http://schemas.microsoft.com/office/drawing/2014/main" id="{13DC607B-8DCB-47A9-8EFB-02DE128C387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6996DB26-CD31-41F9-88BB-0D0616494E1A}" type="slidenum">
              <a:rPr lang="en-US" altLang="en-US">
                <a:solidFill>
                  <a:srgbClr val="898989"/>
                </a:solidFill>
              </a:rPr>
              <a:pPr/>
              <a:t>6</a:t>
            </a:fld>
            <a:endParaRPr lang="en-US" altLang="en-US" dirty="0">
              <a:solidFill>
                <a:srgbClr val="898989"/>
              </a:solidFill>
            </a:endParaRPr>
          </a:p>
        </p:txBody>
      </p:sp>
      <p:pic>
        <p:nvPicPr>
          <p:cNvPr id="19461" name="Picture 7">
            <a:extLst>
              <a:ext uri="{FF2B5EF4-FFF2-40B4-BE49-F238E27FC236}">
                <a16:creationId xmlns:a16="http://schemas.microsoft.com/office/drawing/2014/main" id="{CE2A1310-E759-483A-B123-611046D7A3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563" y="2220913"/>
            <a:ext cx="7000875" cy="413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0129BB5-D1E1-4AD1-8121-529F095E2B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580"/>
    </mc:Choice>
    <mc:Fallback>
      <p:transition spd="slow" advTm="165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>
            <a:extLst>
              <a:ext uri="{FF2B5EF4-FFF2-40B4-BE49-F238E27FC236}">
                <a16:creationId xmlns:a16="http://schemas.microsoft.com/office/drawing/2014/main" id="{7F27DD69-C29E-4922-B0A4-814D838B1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Using the software cont’d</a:t>
            </a:r>
          </a:p>
        </p:txBody>
      </p:sp>
      <p:sp>
        <p:nvSpPr>
          <p:cNvPr id="20483" name="Content Placeholder 2">
            <a:extLst>
              <a:ext uri="{FF2B5EF4-FFF2-40B4-BE49-F238E27FC236}">
                <a16:creationId xmlns:a16="http://schemas.microsoft.com/office/drawing/2014/main" id="{781B9C46-15FE-4DB2-8AAF-DA482CF8F9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altLang="en-US" sz="2400" dirty="0"/>
              <a:t>As soon as user starts typing, autocomplete suggestions will be provided and search is performed:</a:t>
            </a:r>
          </a:p>
        </p:txBody>
      </p:sp>
      <p:sp>
        <p:nvSpPr>
          <p:cNvPr id="20484" name="Slide Number Placeholder 3">
            <a:extLst>
              <a:ext uri="{FF2B5EF4-FFF2-40B4-BE49-F238E27FC236}">
                <a16:creationId xmlns:a16="http://schemas.microsoft.com/office/drawing/2014/main" id="{C6E0824B-B9F8-4FFE-AF4C-C867233A428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E0F43A24-5EF6-4A00-8F11-1A8AAE994E77}" type="slidenum">
              <a:rPr lang="en-US" altLang="en-US">
                <a:solidFill>
                  <a:srgbClr val="898989"/>
                </a:solidFill>
              </a:rPr>
              <a:pPr/>
              <a:t>7</a:t>
            </a:fld>
            <a:endParaRPr lang="en-US" altLang="en-US" dirty="0">
              <a:solidFill>
                <a:srgbClr val="898989"/>
              </a:solidFill>
            </a:endParaRPr>
          </a:p>
        </p:txBody>
      </p:sp>
      <p:pic>
        <p:nvPicPr>
          <p:cNvPr id="20485" name="Picture 5">
            <a:extLst>
              <a:ext uri="{FF2B5EF4-FFF2-40B4-BE49-F238E27FC236}">
                <a16:creationId xmlns:a16="http://schemas.microsoft.com/office/drawing/2014/main" id="{54DBA3F0-8458-41D4-98AE-FACEE7D422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563" y="2220913"/>
            <a:ext cx="7000875" cy="413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68BAED8-8C3F-4460-AAFB-1D59B28458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779"/>
    </mc:Choice>
    <mc:Fallback>
      <p:transition spd="slow" advTm="1037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>
            <a:extLst>
              <a:ext uri="{FF2B5EF4-FFF2-40B4-BE49-F238E27FC236}">
                <a16:creationId xmlns:a16="http://schemas.microsoft.com/office/drawing/2014/main" id="{018ADDD2-3B67-4587-9C92-C7E11F17E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Using the software cont’d</a:t>
            </a:r>
          </a:p>
        </p:txBody>
      </p:sp>
      <p:sp>
        <p:nvSpPr>
          <p:cNvPr id="21507" name="Content Placeholder 2">
            <a:extLst>
              <a:ext uri="{FF2B5EF4-FFF2-40B4-BE49-F238E27FC236}">
                <a16:creationId xmlns:a16="http://schemas.microsoft.com/office/drawing/2014/main" id="{5D542CE0-CDA2-4BEF-BF22-18D9080F6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altLang="en-US" dirty="0"/>
              <a:t>Anytime you want to quit, just hit Ctrl-C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en-US" dirty="0"/>
          </a:p>
        </p:txBody>
      </p:sp>
      <p:sp>
        <p:nvSpPr>
          <p:cNvPr id="21508" name="Slide Number Placeholder 3">
            <a:extLst>
              <a:ext uri="{FF2B5EF4-FFF2-40B4-BE49-F238E27FC236}">
                <a16:creationId xmlns:a16="http://schemas.microsoft.com/office/drawing/2014/main" id="{983611F7-2473-4F8C-B169-EE2E3B23132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48825896-1032-489C-A8FA-01BDE7761F34}" type="slidenum">
              <a:rPr lang="en-US" altLang="en-US">
                <a:solidFill>
                  <a:srgbClr val="898989"/>
                </a:solidFill>
              </a:rPr>
              <a:pPr/>
              <a:t>8</a:t>
            </a:fld>
            <a:endParaRPr lang="en-US" altLang="en-US" dirty="0">
              <a:solidFill>
                <a:srgbClr val="898989"/>
              </a:solidFill>
            </a:endParaRPr>
          </a:p>
        </p:txBody>
      </p:sp>
      <p:pic>
        <p:nvPicPr>
          <p:cNvPr id="21509" name="Picture 5">
            <a:extLst>
              <a:ext uri="{FF2B5EF4-FFF2-40B4-BE49-F238E27FC236}">
                <a16:creationId xmlns:a16="http://schemas.microsoft.com/office/drawing/2014/main" id="{87FD01B3-7D6A-4111-BADC-767EAA7AB0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325" y="2214563"/>
            <a:ext cx="7000875" cy="413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4BC614F-11B8-4065-9FE4-3AFCBAB4AF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19"/>
    </mc:Choice>
    <mc:Fallback>
      <p:transition spd="slow" advTm="280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>
            <a:extLst>
              <a:ext uri="{FF2B5EF4-FFF2-40B4-BE49-F238E27FC236}">
                <a16:creationId xmlns:a16="http://schemas.microsoft.com/office/drawing/2014/main" id="{1A575B5C-949C-435D-83AE-9B6E87E94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Examples</a:t>
            </a:r>
          </a:p>
        </p:txBody>
      </p:sp>
      <p:sp>
        <p:nvSpPr>
          <p:cNvPr id="22531" name="Content Placeholder 2">
            <a:extLst>
              <a:ext uri="{FF2B5EF4-FFF2-40B4-BE49-F238E27FC236}">
                <a16:creationId xmlns:a16="http://schemas.microsoft.com/office/drawing/2014/main" id="{4C9A862F-2498-4997-A289-E1DE6E6639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altLang="en-US" sz="2400" dirty="0"/>
              <a:t>The sample text files contain some of the famous stories, if I want to find out which of them talk about sea or ocean…</a:t>
            </a:r>
          </a:p>
        </p:txBody>
      </p:sp>
      <p:sp>
        <p:nvSpPr>
          <p:cNvPr id="22532" name="Slide Number Placeholder 3">
            <a:extLst>
              <a:ext uri="{FF2B5EF4-FFF2-40B4-BE49-F238E27FC236}">
                <a16:creationId xmlns:a16="http://schemas.microsoft.com/office/drawing/2014/main" id="{D1BD9B8B-DC55-4DBE-87D6-E8AA681FEF2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fld id="{80E0FE70-A4B4-49F5-BBCA-4481975C0A92}" type="slidenum">
              <a:rPr lang="en-US" altLang="en-US">
                <a:solidFill>
                  <a:srgbClr val="898989"/>
                </a:solidFill>
              </a:rPr>
              <a:pPr/>
              <a:t>9</a:t>
            </a:fld>
            <a:endParaRPr lang="en-US" altLang="en-US" dirty="0">
              <a:solidFill>
                <a:srgbClr val="898989"/>
              </a:solidFill>
            </a:endParaRPr>
          </a:p>
        </p:txBody>
      </p:sp>
      <p:pic>
        <p:nvPicPr>
          <p:cNvPr id="22533" name="Picture 5">
            <a:extLst>
              <a:ext uri="{FF2B5EF4-FFF2-40B4-BE49-F238E27FC236}">
                <a16:creationId xmlns:a16="http://schemas.microsoft.com/office/drawing/2014/main" id="{FEDA8886-05D3-45BE-B0EA-215BED7FA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563" y="2220913"/>
            <a:ext cx="7000875" cy="413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04914A7-8B1B-4218-8230-B202539B23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519"/>
    </mc:Choice>
    <mc:Fallback>
      <p:transition spd="slow" advTm="525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</TotalTime>
  <Words>318</Words>
  <Application>Microsoft Office PowerPoint</Application>
  <PresentationFormat>On-screen Show (4:3)</PresentationFormat>
  <Paragraphs>55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Calibri</vt:lpstr>
      <vt:lpstr>Arial</vt:lpstr>
      <vt:lpstr>Office Theme</vt:lpstr>
      <vt:lpstr>ISearch - Instant Search</vt:lpstr>
      <vt:lpstr>Presentation Outline</vt:lpstr>
      <vt:lpstr>Project Overview</vt:lpstr>
      <vt:lpstr>Software installation</vt:lpstr>
      <vt:lpstr>Using the software</vt:lpstr>
      <vt:lpstr>Using the software</vt:lpstr>
      <vt:lpstr>Using the software cont’d</vt:lpstr>
      <vt:lpstr>Using the software cont’d</vt:lpstr>
      <vt:lpstr>Examples</vt:lpstr>
      <vt:lpstr>Examples</vt:lpstr>
      <vt:lpstr>Examples</vt:lpstr>
      <vt:lpstr>Additional Information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Project Title</dc:title>
  <dc:creator>zhai</dc:creator>
  <cp:lastModifiedBy>Kabe Ross</cp:lastModifiedBy>
  <cp:revision>18</cp:revision>
  <dcterms:created xsi:type="dcterms:W3CDTF">2012-04-28T13:38:56Z</dcterms:created>
  <dcterms:modified xsi:type="dcterms:W3CDTF">2018-12-09T04:21:38Z</dcterms:modified>
</cp:coreProperties>
</file>

<file path=docProps/thumbnail.jpeg>
</file>